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95" r:id="rId4"/>
    <p:sldId id="428" r:id="rId5"/>
    <p:sldId id="434" r:id="rId6"/>
    <p:sldId id="272" r:id="rId7"/>
    <p:sldId id="429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E33"/>
    <a:srgbClr val="CC0099"/>
    <a:srgbClr val="F200B3"/>
    <a:srgbClr val="FF33CC"/>
    <a:srgbClr val="990099"/>
    <a:srgbClr val="FF0066"/>
    <a:srgbClr val="97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651E6-3531-4112-BDB1-40F868CE8D20}" v="20" dt="2021-01-16T18:18:54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Кузнецова" userId="adf94a3f2f60ded5" providerId="LiveId" clId="{EAF651E6-3531-4112-BDB1-40F868CE8D20}"/>
    <pc:docChg chg="custSel modSld">
      <pc:chgData name="Ольга Кузнецова" userId="adf94a3f2f60ded5" providerId="LiveId" clId="{EAF651E6-3531-4112-BDB1-40F868CE8D20}" dt="2021-01-16T18:34:49.491" v="433" actId="20577"/>
      <pc:docMkLst>
        <pc:docMk/>
      </pc:docMkLst>
      <pc:sldChg chg="modSp mod">
        <pc:chgData name="Ольга Кузнецова" userId="adf94a3f2f60ded5" providerId="LiveId" clId="{EAF651E6-3531-4112-BDB1-40F868CE8D20}" dt="2021-01-16T17:18:13.202" v="65" actId="948"/>
        <pc:sldMkLst>
          <pc:docMk/>
          <pc:sldMk cId="2637725885" sldId="266"/>
        </pc:sldMkLst>
        <pc:spChg chg="mod">
          <ac:chgData name="Ольга Кузнецова" userId="adf94a3f2f60ded5" providerId="LiveId" clId="{EAF651E6-3531-4112-BDB1-40F868CE8D20}" dt="2021-01-16T17:18:13.202" v="65" actId="948"/>
          <ac:spMkLst>
            <pc:docMk/>
            <pc:sldMk cId="2637725885" sldId="266"/>
            <ac:spMk id="5" creationId="{00000000-0000-0000-0000-000000000000}"/>
          </ac:spMkLst>
        </pc:spChg>
      </pc:sldChg>
      <pc:sldChg chg="addSp modSp mod">
        <pc:chgData name="Ольга Кузнецова" userId="adf94a3f2f60ded5" providerId="LiveId" clId="{EAF651E6-3531-4112-BDB1-40F868CE8D20}" dt="2021-01-16T18:34:49.491" v="433" actId="20577"/>
        <pc:sldMkLst>
          <pc:docMk/>
          <pc:sldMk cId="620325698" sldId="267"/>
        </pc:sldMkLst>
        <pc:spChg chg="add mod">
          <ac:chgData name="Ольга Кузнецова" userId="adf94a3f2f60ded5" providerId="LiveId" clId="{EAF651E6-3531-4112-BDB1-40F868CE8D20}" dt="2021-01-16T18:22:03.585" v="214" actId="20577"/>
          <ac:spMkLst>
            <pc:docMk/>
            <pc:sldMk cId="620325698" sldId="267"/>
            <ac:spMk id="2" creationId="{587D42CA-A529-4183-8B00-3B938916DB4F}"/>
          </ac:spMkLst>
        </pc:spChg>
        <pc:spChg chg="mod">
          <ac:chgData name="Ольга Кузнецова" userId="adf94a3f2f60ded5" providerId="LiveId" clId="{EAF651E6-3531-4112-BDB1-40F868CE8D20}" dt="2021-01-16T18:16:32.393" v="103" actId="1076"/>
          <ac:spMkLst>
            <pc:docMk/>
            <pc:sldMk cId="620325698" sldId="267"/>
            <ac:spMk id="3" creationId="{00000000-0000-0000-0000-000000000000}"/>
          </ac:spMkLst>
        </pc:spChg>
        <pc:spChg chg="add mod">
          <ac:chgData name="Ольга Кузнецова" userId="adf94a3f2f60ded5" providerId="LiveId" clId="{EAF651E6-3531-4112-BDB1-40F868CE8D20}" dt="2021-01-16T18:31:19.274" v="314" actId="20577"/>
          <ac:spMkLst>
            <pc:docMk/>
            <pc:sldMk cId="620325698" sldId="267"/>
            <ac:spMk id="7" creationId="{D8F4D153-E6FC-44A8-9259-543DE48240A5}"/>
          </ac:spMkLst>
        </pc:spChg>
        <pc:spChg chg="add mod ord">
          <ac:chgData name="Ольга Кузнецова" userId="adf94a3f2f60ded5" providerId="LiveId" clId="{EAF651E6-3531-4112-BDB1-40F868CE8D20}" dt="2021-01-16T18:26:35.053" v="308" actId="20577"/>
          <ac:spMkLst>
            <pc:docMk/>
            <pc:sldMk cId="620325698" sldId="267"/>
            <ac:spMk id="8" creationId="{749701FF-9B88-46F4-BFCF-8747496AC9F1}"/>
          </ac:spMkLst>
        </pc:spChg>
        <pc:spChg chg="add mod">
          <ac:chgData name="Ольга Кузнецова" userId="adf94a3f2f60ded5" providerId="LiveId" clId="{EAF651E6-3531-4112-BDB1-40F868CE8D20}" dt="2021-01-16T18:25:14.645" v="278" actId="313"/>
          <ac:spMkLst>
            <pc:docMk/>
            <pc:sldMk cId="620325698" sldId="267"/>
            <ac:spMk id="9" creationId="{A9DC34E0-52D5-463C-B844-D2D8ECDE9FF4}"/>
          </ac:spMkLst>
        </pc:spChg>
        <pc:spChg chg="add mod">
          <ac:chgData name="Ольга Кузнецова" userId="adf94a3f2f60ded5" providerId="LiveId" clId="{EAF651E6-3531-4112-BDB1-40F868CE8D20}" dt="2021-01-16T18:34:34.997" v="429" actId="20577"/>
          <ac:spMkLst>
            <pc:docMk/>
            <pc:sldMk cId="620325698" sldId="267"/>
            <ac:spMk id="10" creationId="{44E8431F-6264-4C14-9829-D56C2EC2EB31}"/>
          </ac:spMkLst>
        </pc:spChg>
        <pc:spChg chg="add mod ord">
          <ac:chgData name="Ольга Кузнецова" userId="adf94a3f2f60ded5" providerId="LiveId" clId="{EAF651E6-3531-4112-BDB1-40F868CE8D20}" dt="2021-01-16T18:34:49.491" v="433" actId="20577"/>
          <ac:spMkLst>
            <pc:docMk/>
            <pc:sldMk cId="620325698" sldId="267"/>
            <ac:spMk id="11" creationId="{4A3FC217-3845-4541-8A72-0604D3CCFA78}"/>
          </ac:spMkLst>
        </pc:spChg>
        <pc:spChg chg="add mod">
          <ac:chgData name="Ольга Кузнецова" userId="adf94a3f2f60ded5" providerId="LiveId" clId="{EAF651E6-3531-4112-BDB1-40F868CE8D20}" dt="2021-01-16T18:20:06.138" v="158" actId="20577"/>
          <ac:spMkLst>
            <pc:docMk/>
            <pc:sldMk cId="620325698" sldId="267"/>
            <ac:spMk id="12" creationId="{609182AC-B5D9-4FE3-A247-29E407F721BD}"/>
          </ac:spMkLst>
        </pc:spChg>
        <pc:spChg chg="add mod">
          <ac:chgData name="Ольга Кузнецова" userId="adf94a3f2f60ded5" providerId="LiveId" clId="{EAF651E6-3531-4112-BDB1-40F868CE8D20}" dt="2021-01-16T18:20:24.926" v="178" actId="5793"/>
          <ac:spMkLst>
            <pc:docMk/>
            <pc:sldMk cId="620325698" sldId="267"/>
            <ac:spMk id="13" creationId="{026492B9-A45D-4B2F-9EF9-23E0228EB23E}"/>
          </ac:spMkLst>
        </pc:spChg>
        <pc:picChg chg="add mod">
          <ac:chgData name="Ольга Кузнецова" userId="adf94a3f2f60ded5" providerId="LiveId" clId="{EAF651E6-3531-4112-BDB1-40F868CE8D20}" dt="2021-01-16T18:16:45.233" v="106" actId="1076"/>
          <ac:picMkLst>
            <pc:docMk/>
            <pc:sldMk cId="620325698" sldId="267"/>
            <ac:picMk id="1026" creationId="{681E2F39-218C-42A1-A3CB-5967DA7AC9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6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2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8468" y="-14288"/>
            <a:ext cx="12249151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33" y="792943"/>
            <a:ext cx="12256517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6288022" y="214291"/>
            <a:ext cx="5893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『HOMEPPT</a:t>
            </a:r>
            <a:r>
              <a:rPr lang="en-US" altLang="zh-CN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dirty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22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4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2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2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831E-4111-4F88-816E-B01B4F4C651B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3496-9DCB-4AE4-887F-0F30453D1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3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775855" y="0"/>
            <a:ext cx="5164455" cy="6844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40310" y="0"/>
            <a:ext cx="5651500" cy="6858000"/>
          </a:xfrm>
          <a:prstGeom prst="rect">
            <a:avLst/>
          </a:prstGeom>
          <a:solidFill>
            <a:srgbClr val="FFF5C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630555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endParaRPr lang="ru-RU" sz="1800" b="1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 algn="just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инструментов речевого развития детей дошкольного возраста на основе результатов комплексной оценки траектории развития ребенка</a:t>
            </a:r>
            <a:endParaRPr lang="ru-RU" sz="18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января 2021 года </a:t>
            </a:r>
          </a:p>
          <a:p>
            <a:pPr indent="630555" algn="r">
              <a:lnSpc>
                <a:spcPct val="115000"/>
              </a:lnSpc>
              <a:spcAft>
                <a:spcPts val="1000"/>
              </a:spcAft>
            </a:pPr>
            <a:endParaRPr lang="ru-RU" sz="1600" b="1" u="sng" dirty="0">
              <a:solidFill>
                <a:srgbClr val="CC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0555" algn="r"/>
            <a:r>
              <a:rPr lang="ru-RU" sz="1600" b="1" u="sng" dirty="0">
                <a:solidFill>
                  <a:srgbClr val="CC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</a:t>
            </a: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 МДОУ № 34 </a:t>
            </a:r>
            <a:endParaRPr lang="ru-RU" sz="16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630555" algn="r"/>
            <a:r>
              <a:rPr lang="ru-RU" sz="1600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Е.В. Прус, старший воспитатель</a:t>
            </a:r>
            <a:endParaRPr lang="ru-RU" sz="16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630555" algn="r"/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О.О. Кузнецова, </a:t>
            </a:r>
            <a:r>
              <a:rPr lang="ru-RU" sz="1600" dirty="0" err="1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к.п.н</a:t>
            </a:r>
            <a:r>
              <a:rPr lang="ru-RU" sz="16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заведующий</a:t>
            </a:r>
            <a:endParaRPr lang="ru-RU" sz="16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2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0280" y="763920"/>
            <a:ext cx="7852113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990099"/>
                </a:solidFill>
                <a:latin typeface="Mistral" panose="03090702030407020403" pitchFamily="66" charset="0"/>
              </a:rPr>
              <a:t>               </a:t>
            </a:r>
            <a:r>
              <a:rPr lang="ru-RU" sz="4000" dirty="0">
                <a:solidFill>
                  <a:srgbClr val="92D050"/>
                </a:solidFill>
                <a:latin typeface="Mistral" panose="03090702030407020403" pitchFamily="66" charset="0"/>
              </a:rPr>
              <a:t>Почему эта тема? </a:t>
            </a:r>
          </a:p>
          <a:p>
            <a:pPr marL="0" indent="0" algn="ctr">
              <a:buNone/>
            </a:pPr>
            <a:endParaRPr lang="ru-RU" sz="4000" dirty="0">
              <a:solidFill>
                <a:srgbClr val="990099"/>
              </a:solidFill>
              <a:latin typeface="Mistral" panose="03090702030407020403" pitchFamily="66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E2F39-218C-42A1-A3CB-5967DA7A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42" y="3686956"/>
            <a:ext cx="3626091" cy="263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0462" y="79458"/>
            <a:ext cx="9081476" cy="613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7D42CA-A529-4183-8B00-3B938916DB4F}"/>
              </a:ext>
            </a:extLst>
          </p:cNvPr>
          <p:cNvSpPr/>
          <p:nvPr/>
        </p:nvSpPr>
        <p:spPr>
          <a:xfrm>
            <a:off x="720519" y="2007850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Участие в международном проекте КОТ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F4D153-E6FC-44A8-9259-543DE48240A5}"/>
              </a:ext>
            </a:extLst>
          </p:cNvPr>
          <p:cNvSpPr/>
          <p:nvPr/>
        </p:nvSpPr>
        <p:spPr>
          <a:xfrm>
            <a:off x="8464153" y="1491355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ФГОС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DC34E0-52D5-463C-B844-D2D8ECDE9FF4}"/>
              </a:ext>
            </a:extLst>
          </p:cNvPr>
          <p:cNvSpPr/>
          <p:nvPr/>
        </p:nvSpPr>
        <p:spPr>
          <a:xfrm>
            <a:off x="8718035" y="2801516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F200B3"/>
                </a:solidFill>
              </a:rPr>
              <a:t>Неразработанность</a:t>
            </a:r>
            <a:r>
              <a:rPr lang="ru-RU" sz="2400" dirty="0">
                <a:solidFill>
                  <a:srgbClr val="F200B3"/>
                </a:solidFill>
              </a:rPr>
              <a:t> инструментов педагогической диагностики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E8431F-6264-4C14-9829-D56C2EC2EB31}"/>
              </a:ext>
            </a:extLst>
          </p:cNvPr>
          <p:cNvSpPr/>
          <p:nvPr/>
        </p:nvSpPr>
        <p:spPr>
          <a:xfrm>
            <a:off x="834301" y="3647549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Высокий уровень мотивации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49701FF-9B88-46F4-BFCF-8747496AC9F1}"/>
              </a:ext>
            </a:extLst>
          </p:cNvPr>
          <p:cNvSpPr/>
          <p:nvPr/>
        </p:nvSpPr>
        <p:spPr>
          <a:xfrm>
            <a:off x="4621299" y="1406241"/>
            <a:ext cx="4096736" cy="97236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200B3"/>
                </a:solidFill>
              </a:rPr>
              <a:t>Роль речи в развитии личности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3FC217-3845-4541-8A72-0604D3CCFA78}"/>
              </a:ext>
            </a:extLst>
          </p:cNvPr>
          <p:cNvSpPr/>
          <p:nvPr/>
        </p:nvSpPr>
        <p:spPr>
          <a:xfrm>
            <a:off x="8807296" y="4740607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Отсутствие системного подхода к речевому воспитанию дошкольников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9182AC-B5D9-4FE3-A247-29E407F721BD}"/>
              </a:ext>
            </a:extLst>
          </p:cNvPr>
          <p:cNvSpPr/>
          <p:nvPr/>
        </p:nvSpPr>
        <p:spPr>
          <a:xfrm>
            <a:off x="767538" y="1162975"/>
            <a:ext cx="2927487" cy="53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Предпосылки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6492B9-A45D-4B2F-9EF9-23E0228EB23E}"/>
              </a:ext>
            </a:extLst>
          </p:cNvPr>
          <p:cNvSpPr/>
          <p:nvPr/>
        </p:nvSpPr>
        <p:spPr>
          <a:xfrm>
            <a:off x="8375751" y="1162975"/>
            <a:ext cx="3022209" cy="52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Актуальность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1CAA4E-456D-48E5-8035-2DC6AFF71348}"/>
              </a:ext>
            </a:extLst>
          </p:cNvPr>
          <p:cNvSpPr/>
          <p:nvPr/>
        </p:nvSpPr>
        <p:spPr>
          <a:xfrm>
            <a:off x="-81280" y="-149244"/>
            <a:ext cx="12344399" cy="84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607005" y="-223867"/>
            <a:ext cx="784915" cy="987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0A8F65-7A34-441F-8808-23C2320DA41E}"/>
              </a:ext>
            </a:extLst>
          </p:cNvPr>
          <p:cNvSpPr/>
          <p:nvPr/>
        </p:nvSpPr>
        <p:spPr>
          <a:xfrm>
            <a:off x="850702" y="4958027"/>
            <a:ext cx="3276600" cy="1724025"/>
          </a:xfrm>
          <a:prstGeom prst="rect">
            <a:avLst/>
          </a:prstGeom>
          <a:pattFill prst="solidDmnd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200B3"/>
                </a:solidFill>
              </a:rPr>
              <a:t>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62032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5E8AC7-9D4D-40E5-B3C8-90428402D842}"/>
              </a:ext>
            </a:extLst>
          </p:cNvPr>
          <p:cNvSpPr/>
          <p:nvPr/>
        </p:nvSpPr>
        <p:spPr>
          <a:xfrm>
            <a:off x="0" y="-53642"/>
            <a:ext cx="12313920" cy="643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840" y="1535839"/>
            <a:ext cx="5686865" cy="1613761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CC0099"/>
                </a:solidFill>
              </a:rPr>
            </a:br>
            <a:r>
              <a:rPr lang="ru-RU" sz="3100" b="1" dirty="0">
                <a:solidFill>
                  <a:schemeClr val="accent2"/>
                </a:solidFill>
              </a:rPr>
              <a:t>Цель проекта</a:t>
            </a:r>
            <a:br>
              <a:rPr lang="ru-RU" sz="4000" b="1" u="sng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разработка, описание и создание педагогических условий для комплексного развития образовательного и личностного потенциала дошкольника через инструменты речевого воспитания на основе комплексной оценки траектории развития ребенка дошкольного возраста.</a:t>
            </a:r>
            <a:br>
              <a:rPr lang="ru-RU" sz="18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u="sng" dirty="0">
              <a:solidFill>
                <a:srgbClr val="CC0099"/>
              </a:solidFill>
            </a:endParaRPr>
          </a:p>
        </p:txBody>
      </p:sp>
      <p:pic>
        <p:nvPicPr>
          <p:cNvPr id="4" name="Рисунок 3" descr="C:\Users\Пользователь\Desktop\ЛОГО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438502" y="-155404"/>
            <a:ext cx="689258" cy="830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653" y="3594127"/>
            <a:ext cx="3609347" cy="2249487"/>
          </a:xfrm>
          <a:prstGeom prst="rect">
            <a:avLst/>
          </a:prstGeom>
        </p:spPr>
      </p:pic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F13A4E8D-730F-42B3-95EE-DAECAF7CEEC1}"/>
              </a:ext>
            </a:extLst>
          </p:cNvPr>
          <p:cNvSpPr txBox="1">
            <a:spLocks/>
          </p:cNvSpPr>
          <p:nvPr/>
        </p:nvSpPr>
        <p:spPr>
          <a:xfrm>
            <a:off x="6535378" y="3279166"/>
            <a:ext cx="5293360" cy="3578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0" b="1" dirty="0">
                <a:solidFill>
                  <a:schemeClr val="accent2"/>
                </a:solidFill>
              </a:rPr>
              <a:t>Задачи</a:t>
            </a:r>
            <a:br>
              <a:rPr lang="ru-RU" sz="4000" b="1" u="sng" dirty="0">
                <a:solidFill>
                  <a:schemeClr val="accent2"/>
                </a:solidFill>
              </a:rPr>
            </a:b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Апробация, совершенствование и внедрение инструмента для комплексной оценки индивидуальных траекторий развития детей в дошкольном возрасте</a:t>
            </a:r>
            <a:endParaRPr lang="ru-RU" sz="30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динамики развития ребенка на протяжении всего периода дошкольного образования и обеспечение преемственности дошкольного и начального образования</a:t>
            </a:r>
            <a:endParaRPr lang="ru-RU" sz="3000" dirty="0">
              <a:solidFill>
                <a:srgbClr val="CC0099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проблемных зон развития дошкольника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и описание педагогических условий для комплексного развития образовательного и личностного потенциала дошкольника через инструменты речевого воспитания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Обозначение основных направлений по речевому воспитанию детей   дошкольного возраста в процессе работы с дидактическими играми, направленными на актуализацию конкретного речевого затруднения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картотеки дидактических игр по речевому воспитанию дошкольников </a:t>
            </a:r>
            <a:endParaRPr lang="ru-RU" sz="3000" dirty="0">
              <a:solidFill>
                <a:srgbClr val="CC00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E0E021-60B0-48DD-AEDE-2471C135DF96}"/>
              </a:ext>
            </a:extLst>
          </p:cNvPr>
          <p:cNvSpPr/>
          <p:nvPr/>
        </p:nvSpPr>
        <p:spPr>
          <a:xfrm>
            <a:off x="2396516" y="658723"/>
            <a:ext cx="6699092" cy="51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92D050"/>
                </a:solidFill>
                <a:latin typeface="Mistral" panose="03090702030407020403" pitchFamily="66" charset="0"/>
              </a:rPr>
              <a:t>Каковы цель и задачи?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46D3B-D1FF-4332-A438-94C4797ED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1406" y="3429000"/>
            <a:ext cx="12562126" cy="165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ectangle 9" descr="160621-20121008053041-4">
            <a:extLst>
              <a:ext uri="{FF2B5EF4-FFF2-40B4-BE49-F238E27FC236}">
                <a16:creationId xmlns:a16="http://schemas.microsoft.com/office/drawing/2014/main" id="{C4F7198E-ED0A-453D-A3E5-50ABB570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085" y="1335316"/>
            <a:ext cx="3742077" cy="209368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75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/>
          <p:cNvSpPr/>
          <p:nvPr/>
        </p:nvSpPr>
        <p:spPr>
          <a:xfrm>
            <a:off x="3413760" y="681267"/>
            <a:ext cx="6299199" cy="943763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微软雅黑" pitchFamily="34" charset="-122"/>
                <a:cs typeface="+mn-ea"/>
                <a:sym typeface="+mn-lt"/>
              </a:rPr>
              <a:t>Педагогические условия? А именно? </a:t>
            </a:r>
            <a:endParaRPr lang="en-GB" altLang="zh-CN" sz="4000" b="1" dirty="0">
              <a:solidFill>
                <a:srgbClr val="92D050"/>
              </a:solidFill>
              <a:latin typeface="Mistral" panose="03090702030407020403" pitchFamily="66" charset="0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5" name="Parallelogram 14"/>
          <p:cNvSpPr/>
          <p:nvPr/>
        </p:nvSpPr>
        <p:spPr>
          <a:xfrm>
            <a:off x="741680" y="2901761"/>
            <a:ext cx="7220093" cy="724533"/>
          </a:xfrm>
          <a:prstGeom prst="parallelogram">
            <a:avLst>
              <a:gd name="adj" fmla="val 52419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indent="540385" algn="just">
              <a:spcBef>
                <a:spcPts val="120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освоения ребенком речевого социального опыта 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Parallelogram 13"/>
          <p:cNvSpPr/>
          <p:nvPr/>
        </p:nvSpPr>
        <p:spPr>
          <a:xfrm>
            <a:off x="741680" y="1978670"/>
            <a:ext cx="7220094" cy="724533"/>
          </a:xfrm>
          <a:prstGeom prst="parallelogram">
            <a:avLst>
              <a:gd name="adj" fmla="val 52419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Group 4"/>
          <p:cNvGrpSpPr/>
          <p:nvPr/>
        </p:nvGrpSpPr>
        <p:grpSpPr>
          <a:xfrm>
            <a:off x="579120" y="3908699"/>
            <a:ext cx="7382654" cy="724533"/>
            <a:chOff x="5042252" y="3718885"/>
            <a:chExt cx="2107496" cy="914400"/>
          </a:xfrm>
        </p:grpSpPr>
        <p:sp>
          <p:nvSpPr>
            <p:cNvPr id="48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AutoShape 121"/>
            <p:cNvSpPr/>
            <p:nvPr/>
          </p:nvSpPr>
          <p:spPr bwMode="auto">
            <a:xfrm>
              <a:off x="6038056" y="41399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093" hangingPunct="0">
                <a:defRPr/>
              </a:pPr>
              <a:endParaRPr lang="en-US" sz="1547" ker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微软雅黑" pitchFamily="34" charset="-122"/>
                <a:sym typeface="Gill Sans" charset="0"/>
              </a:endParaRPr>
            </a:p>
          </p:txBody>
        </p:sp>
      </p:grpSp>
      <p:sp>
        <p:nvSpPr>
          <p:cNvPr id="27" name="Rectangle 2"/>
          <p:cNvSpPr/>
          <p:nvPr/>
        </p:nvSpPr>
        <p:spPr>
          <a:xfrm>
            <a:off x="7961774" y="3745434"/>
            <a:ext cx="3944470" cy="246694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FE268E-E40C-4D8E-875C-3C6147467082}"/>
              </a:ext>
            </a:extLst>
          </p:cNvPr>
          <p:cNvSpPr/>
          <p:nvPr/>
        </p:nvSpPr>
        <p:spPr>
          <a:xfrm>
            <a:off x="-81280" y="-149244"/>
            <a:ext cx="12344399" cy="984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28" name="Рисунок 27" descr="C:\Users\Пользователь\Desktop\ЛОГО.jpg">
            <a:extLst>
              <a:ext uri="{FF2B5EF4-FFF2-40B4-BE49-F238E27FC236}">
                <a16:creationId xmlns:a16="http://schemas.microsoft.com/office/drawing/2014/main" id="{1DC31915-C785-4FAC-9814-8C60CB87495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92743" y="-276702"/>
            <a:ext cx="975657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EEDFCE-1950-4028-9C1A-1A998E9D5D23}"/>
              </a:ext>
            </a:extLst>
          </p:cNvPr>
          <p:cNvSpPr txBox="1"/>
          <p:nvPr/>
        </p:nvSpPr>
        <p:spPr>
          <a:xfrm>
            <a:off x="1168400" y="2044182"/>
            <a:ext cx="6793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создание предметно-развивающей среды для речевого воспитания дошкольников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E0A55C-B759-4D93-925C-4BD68E74DFF8}"/>
              </a:ext>
            </a:extLst>
          </p:cNvPr>
          <p:cNvSpPr txBox="1"/>
          <p:nvPr/>
        </p:nvSpPr>
        <p:spPr>
          <a:xfrm>
            <a:off x="833120" y="3979595"/>
            <a:ext cx="67259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повышение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педагогической культуры микросоциума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1F87742-6E3E-49C6-B520-CE41231B125A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descr="0x786"/>
          <p:cNvSpPr>
            <a:spLocks noChangeArrowheads="1"/>
          </p:cNvSpPr>
          <p:nvPr/>
        </p:nvSpPr>
        <p:spPr bwMode="auto">
          <a:xfrm>
            <a:off x="1204672" y="980132"/>
            <a:ext cx="1113695" cy="83545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300384" y="984701"/>
            <a:ext cx="1113695" cy="83088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Rectangle 9" descr="reu_177855_11副本"/>
          <p:cNvSpPr>
            <a:spLocks noChangeArrowheads="1"/>
          </p:cNvSpPr>
          <p:nvPr/>
        </p:nvSpPr>
        <p:spPr bwMode="auto">
          <a:xfrm>
            <a:off x="3428597" y="980132"/>
            <a:ext cx="1113695" cy="83088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65961" y="980133"/>
            <a:ext cx="1113695" cy="79408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88488" y="968331"/>
            <a:ext cx="1113695" cy="86343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796307" y="958964"/>
            <a:ext cx="1113695" cy="863431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904126" y="958964"/>
            <a:ext cx="1113695" cy="852058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2406281" y="4024910"/>
            <a:ext cx="0" cy="275069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600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A811E56-0392-4F8A-B445-8B216D5E4385}"/>
              </a:ext>
            </a:extLst>
          </p:cNvPr>
          <p:cNvSpPr/>
          <p:nvPr/>
        </p:nvSpPr>
        <p:spPr>
          <a:xfrm>
            <a:off x="-81280" y="-70998"/>
            <a:ext cx="12344399" cy="928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39" name="Рисунок 38" descr="C:\Users\Пользователь\Desktop\ЛОГО.jpg">
            <a:extLst>
              <a:ext uri="{FF2B5EF4-FFF2-40B4-BE49-F238E27FC236}">
                <a16:creationId xmlns:a16="http://schemas.microsoft.com/office/drawing/2014/main" id="{1FB87D1E-5D1B-4498-A648-5D43CC5B311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6" y="-149244"/>
            <a:ext cx="1097873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5743E3F1-EBF4-4606-9A38-9519A604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945" y="974697"/>
            <a:ext cx="1363699" cy="8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六边形 19">
            <a:extLst>
              <a:ext uri="{FF2B5EF4-FFF2-40B4-BE49-F238E27FC236}">
                <a16:creationId xmlns:a16="http://schemas.microsoft.com/office/drawing/2014/main" id="{DDDF3015-7314-4D5B-B009-A893D2DB787C}"/>
              </a:ext>
            </a:extLst>
          </p:cNvPr>
          <p:cNvSpPr/>
          <p:nvPr/>
        </p:nvSpPr>
        <p:spPr>
          <a:xfrm>
            <a:off x="2918898" y="3235940"/>
            <a:ext cx="2736000" cy="2268000"/>
          </a:xfrm>
          <a:prstGeom prst="hexagon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современные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он-лайн инструменты комплексной оценки траектории развития ребенка позволят эффективно выстроить процесс речевого воспитания дошкольников как фактора успешности ребенка в будущем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六边形 23">
            <a:extLst>
              <a:ext uri="{FF2B5EF4-FFF2-40B4-BE49-F238E27FC236}">
                <a16:creationId xmlns:a16="http://schemas.microsoft.com/office/drawing/2014/main" id="{BB816FB8-4B54-4A6A-87E7-DFB7A915B1A6}"/>
              </a:ext>
            </a:extLst>
          </p:cNvPr>
          <p:cNvSpPr/>
          <p:nvPr/>
        </p:nvSpPr>
        <p:spPr>
          <a:xfrm>
            <a:off x="5197068" y="2052519"/>
            <a:ext cx="2736000" cy="2268000"/>
          </a:xfrm>
          <a:prstGeom prst="hexagon">
            <a:avLst/>
          </a:prstGeom>
          <a:solidFill>
            <a:srgbClr val="00B0F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картотека дидактических материалов   в соответствии с принципом прямого соответствия с выявленным типом затруднения повысит эффективность речевого воспитания у детей дошкольного возраста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六边形 24">
            <a:extLst>
              <a:ext uri="{FF2B5EF4-FFF2-40B4-BE49-F238E27FC236}">
                <a16:creationId xmlns:a16="http://schemas.microsoft.com/office/drawing/2014/main" id="{6D0548A6-FE37-421E-959E-88BAFFF1FAB6}"/>
              </a:ext>
            </a:extLst>
          </p:cNvPr>
          <p:cNvSpPr/>
          <p:nvPr/>
        </p:nvSpPr>
        <p:spPr>
          <a:xfrm>
            <a:off x="9666230" y="2052519"/>
            <a:ext cx="2736000" cy="2268000"/>
          </a:xfrm>
          <a:prstGeom prst="hexagon">
            <a:avLst/>
          </a:prstGeom>
          <a:solidFill>
            <a:srgbClr val="00B05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обучения, коррекции и преждевременной профилактики речевых затруднений, связанных со связной речью у детей дошкольного возраста, может стать ключом к достижению педагогического сотрудничества между родителем, воспитателем и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六边形 22">
            <a:extLst>
              <a:ext uri="{FF2B5EF4-FFF2-40B4-BE49-F238E27FC236}">
                <a16:creationId xmlns:a16="http://schemas.microsoft.com/office/drawing/2014/main" id="{F225E59E-FB7E-4D13-85D3-E52D0AAAEE74}"/>
              </a:ext>
            </a:extLst>
          </p:cNvPr>
          <p:cNvSpPr/>
          <p:nvPr/>
        </p:nvSpPr>
        <p:spPr>
          <a:xfrm>
            <a:off x="684319" y="2040967"/>
            <a:ext cx="2736000" cy="2268000"/>
          </a:xfrm>
          <a:prstGeom prst="hexagon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just">
              <a:lnSpc>
                <a:spcPts val="76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инструментов речевого воспитания станет основой личностного и образовательного развития дошкольников.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六边形 23">
            <a:extLst>
              <a:ext uri="{FF2B5EF4-FFF2-40B4-BE49-F238E27FC236}">
                <a16:creationId xmlns:a16="http://schemas.microsoft.com/office/drawing/2014/main" id="{ECC7DBC0-FC68-427F-B1B4-7A974F51E60E}"/>
              </a:ext>
            </a:extLst>
          </p:cNvPr>
          <p:cNvSpPr/>
          <p:nvPr/>
        </p:nvSpPr>
        <p:spPr>
          <a:xfrm>
            <a:off x="7431649" y="3235939"/>
            <a:ext cx="2736000" cy="2268000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системный комплексный подход к речевому воспитанию ребёнка дошкольного возраста можно реализовать индивидуальный образовательный маршрут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4118CE-58C4-4EB0-B890-107DAFDBD0AF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776CB8B4-86E3-4B9C-A61B-6F4AF2E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" y="5408009"/>
            <a:ext cx="2826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zh-CN" sz="3600" b="1" dirty="0">
                <a:solidFill>
                  <a:srgbClr val="92D050"/>
                </a:solidFill>
                <a:latin typeface="Mistral" panose="03090702030407020403" pitchFamily="66" charset="0"/>
                <a:ea typeface="微软雅黑" pitchFamily="34" charset="-122"/>
              </a:rPr>
              <a:t>ГИПОТЕЗА</a:t>
            </a:r>
            <a:endParaRPr lang="en-US" altLang="zh-CN" sz="3600" b="1" dirty="0">
              <a:solidFill>
                <a:srgbClr val="92D050"/>
              </a:solidFill>
              <a:latin typeface="Mistral" panose="03090702030407020403" pitchFamily="66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53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164247" flipV="1">
            <a:off x="6701838" y="4518933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8680710" y="5952100"/>
            <a:ext cx="1107487" cy="12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152643" flipV="1">
            <a:off x="7612415" y="6034108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8747064" y="4221429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7733047" y="2704145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2057140" flipV="1">
            <a:off x="6819511" y="1214065"/>
            <a:ext cx="1116181" cy="12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8981151" flipV="1">
            <a:off x="5540663" y="1405377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838959" y="1236683"/>
            <a:ext cx="2353015" cy="2012484"/>
            <a:chOff x="4379219" y="927512"/>
            <a:chExt cx="1764761" cy="1509363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3" name="平行四边形 2"/>
            <p:cNvSpPr/>
            <p:nvPr/>
          </p:nvSpPr>
          <p:spPr>
            <a:xfrm rot="1200000">
              <a:off x="4482536" y="927512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2" name="平行四边形 51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FE552C">
                    <a:alpha val="34000"/>
                  </a:srgbClr>
                </a:gs>
                <a:gs pos="0">
                  <a:srgbClr val="FE552C"/>
                </a:gs>
              </a:gsLst>
              <a:lin ang="10800000" scaled="0"/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53" name="平行四边形 52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矩形 3"/>
          <p:cNvSpPr/>
          <p:nvPr/>
        </p:nvSpPr>
        <p:spPr>
          <a:xfrm>
            <a:off x="3314866" y="4744177"/>
            <a:ext cx="4413503" cy="11424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364856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784214" y="2660915"/>
            <a:ext cx="2353015" cy="2073103"/>
            <a:chOff x="4379219" y="882048"/>
            <a:chExt cx="1764761" cy="1554827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73" name="平行四边形 72"/>
            <p:cNvSpPr/>
            <p:nvPr/>
          </p:nvSpPr>
          <p:spPr>
            <a:xfrm rot="1200000">
              <a:off x="4451169" y="882048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2" name="平行四边形 81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100000">
                  <a:srgbClr val="018EB9">
                    <a:alpha val="33725"/>
                  </a:srgbClr>
                </a:gs>
                <a:gs pos="0">
                  <a:srgbClr val="018EB9"/>
                </a:gs>
              </a:gsLst>
              <a:lin ang="10800000" scaled="0"/>
            </a:gra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3" name="平行四边形 82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739106" y="4162584"/>
            <a:ext cx="2353015" cy="2073103"/>
            <a:chOff x="4379219" y="882048"/>
            <a:chExt cx="1764761" cy="1554827"/>
          </a:xfrm>
          <a:effectLst>
            <a:outerShdw blurRad="228600" dist="127000" dir="5400000" sx="97000" sy="97000" algn="t" rotWithShape="0">
              <a:prstClr val="black">
                <a:alpha val="40000"/>
              </a:prstClr>
            </a:outerShdw>
          </a:effectLst>
        </p:grpSpPr>
        <p:sp>
          <p:nvSpPr>
            <p:cNvPr id="85" name="平行四边形 84"/>
            <p:cNvSpPr/>
            <p:nvPr/>
          </p:nvSpPr>
          <p:spPr>
            <a:xfrm rot="1200000">
              <a:off x="4451169" y="882048"/>
              <a:ext cx="1366791" cy="688052"/>
            </a:xfrm>
            <a:prstGeom prst="parallelogram">
              <a:avLst>
                <a:gd name="adj" fmla="val 88523"/>
              </a:avLst>
            </a:prstGeom>
            <a:solidFill>
              <a:srgbClr val="F8F9FB"/>
            </a:solidFill>
            <a:ln>
              <a:noFill/>
            </a:ln>
            <a:effectLst>
              <a:outerShdw blurRad="457200" dist="114300" dir="15660000" sx="65000" sy="65000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6" name="平行四边形 85"/>
            <p:cNvSpPr/>
            <p:nvPr/>
          </p:nvSpPr>
          <p:spPr>
            <a:xfrm rot="16200000">
              <a:off x="4175551" y="1524266"/>
              <a:ext cx="1116277" cy="708941"/>
            </a:xfrm>
            <a:prstGeom prst="parallelogram">
              <a:avLst>
                <a:gd name="adj" fmla="val 36484"/>
              </a:avLst>
            </a:prstGeom>
            <a:gradFill>
              <a:gsLst>
                <a:gs pos="66000">
                  <a:srgbClr val="92D050"/>
                </a:gs>
                <a:gs pos="100000">
                  <a:srgbClr val="364856"/>
                </a:gs>
                <a:gs pos="0">
                  <a:srgbClr val="364856"/>
                </a:gs>
              </a:gsLst>
              <a:lin ang="9000000" scaled="0"/>
            </a:gradFill>
            <a:ln>
              <a:noFill/>
            </a:ln>
            <a:effectLst>
              <a:innerShdw blurRad="241300" dist="50800" dir="8100000">
                <a:prstClr val="black">
                  <a:alpha val="45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7" name="平行四边形 86"/>
            <p:cNvSpPr/>
            <p:nvPr/>
          </p:nvSpPr>
          <p:spPr>
            <a:xfrm rot="9071256">
              <a:off x="4820145" y="1414451"/>
              <a:ext cx="1323835" cy="757953"/>
            </a:xfrm>
            <a:prstGeom prst="parallelogram">
              <a:avLst>
                <a:gd name="adj" fmla="val 55040"/>
              </a:avLst>
            </a:prstGeom>
            <a:solidFill>
              <a:srgbClr val="BECCCD"/>
            </a:solidFill>
            <a:ln>
              <a:noFill/>
            </a:ln>
            <a:effectLst>
              <a:innerShdw blurRad="292100" dist="165100" dir="4200000">
                <a:prstClr val="black">
                  <a:alpha val="1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88" name="矩形 87"/>
          <p:cNvSpPr/>
          <p:nvPr/>
        </p:nvSpPr>
        <p:spPr>
          <a:xfrm>
            <a:off x="2360552" y="3242597"/>
            <a:ext cx="4435169" cy="1142400"/>
          </a:xfrm>
          <a:prstGeom prst="rect">
            <a:avLst/>
          </a:prstGeom>
          <a:gradFill>
            <a:gsLst>
              <a:gs pos="0">
                <a:srgbClr val="14AFCD"/>
              </a:gs>
              <a:gs pos="100000">
                <a:srgbClr val="018EB9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430883" y="1752669"/>
            <a:ext cx="4413503" cy="1142400"/>
          </a:xfrm>
          <a:prstGeom prst="rect">
            <a:avLst/>
          </a:prstGeom>
          <a:gradFill>
            <a:gsLst>
              <a:gs pos="0">
                <a:srgbClr val="FE552C">
                  <a:alpha val="72000"/>
                </a:srgbClr>
              </a:gs>
              <a:gs pos="100000">
                <a:srgbClr val="FE552C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55840" y="2194752"/>
            <a:ext cx="404605" cy="404605"/>
            <a:chOff x="3491880" y="1646064"/>
            <a:chExt cx="303454" cy="303454"/>
          </a:xfrm>
        </p:grpSpPr>
        <p:sp>
          <p:nvSpPr>
            <p:cNvPr id="6" name="椭圆 5"/>
            <p:cNvSpPr/>
            <p:nvPr/>
          </p:nvSpPr>
          <p:spPr>
            <a:xfrm>
              <a:off x="3491880" y="1646064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L 形 7"/>
            <p:cNvSpPr/>
            <p:nvPr/>
          </p:nvSpPr>
          <p:spPr>
            <a:xfrm rot="2464625">
              <a:off x="3571945" y="1710728"/>
              <a:ext cx="180000" cy="180000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FE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625150" y="3600459"/>
            <a:ext cx="404605" cy="404605"/>
            <a:chOff x="3491880" y="1637787"/>
            <a:chExt cx="303454" cy="303454"/>
          </a:xfrm>
        </p:grpSpPr>
        <p:sp>
          <p:nvSpPr>
            <p:cNvPr id="92" name="椭圆 91"/>
            <p:cNvSpPr/>
            <p:nvPr/>
          </p:nvSpPr>
          <p:spPr>
            <a:xfrm>
              <a:off x="3491880" y="1637787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3" name="L 形 92"/>
            <p:cNvSpPr/>
            <p:nvPr/>
          </p:nvSpPr>
          <p:spPr>
            <a:xfrm rot="2464625">
              <a:off x="3571945" y="1709241"/>
              <a:ext cx="180000" cy="180000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14A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43783" y="5113075"/>
            <a:ext cx="404605" cy="404605"/>
            <a:chOff x="3491880" y="1646064"/>
            <a:chExt cx="303454" cy="303454"/>
          </a:xfrm>
        </p:grpSpPr>
        <p:sp>
          <p:nvSpPr>
            <p:cNvPr id="95" name="椭圆 94"/>
            <p:cNvSpPr/>
            <p:nvPr/>
          </p:nvSpPr>
          <p:spPr>
            <a:xfrm>
              <a:off x="3491880" y="1646064"/>
              <a:ext cx="303454" cy="3034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6" name="L 形 95"/>
            <p:cNvSpPr/>
            <p:nvPr/>
          </p:nvSpPr>
          <p:spPr>
            <a:xfrm rot="2464625">
              <a:off x="3565519" y="1711089"/>
              <a:ext cx="178185" cy="179478"/>
            </a:xfrm>
            <a:prstGeom prst="corner">
              <a:avLst>
                <a:gd name="adj1" fmla="val 27120"/>
                <a:gd name="adj2" fmla="val 26050"/>
              </a:avLst>
            </a:prstGeom>
            <a:solidFill>
              <a:srgbClr val="364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97" name="TextBox 49"/>
          <p:cNvSpPr txBox="1"/>
          <p:nvPr/>
        </p:nvSpPr>
        <p:spPr>
          <a:xfrm>
            <a:off x="1585661" y="1823295"/>
            <a:ext cx="3039783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Завершающий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Материальная база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Картотека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Программа РВ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Экспертиза и доработка </a:t>
            </a:r>
            <a:endParaRPr lang="en-US" altLang="zh-CN" sz="933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98" name="TextBox 49"/>
          <p:cNvSpPr txBox="1"/>
          <p:nvPr/>
        </p:nvSpPr>
        <p:spPr>
          <a:xfrm>
            <a:off x="2590732" y="3289836"/>
            <a:ext cx="2891238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 err="1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Разработческий</a:t>
            </a:r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 этап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Базовое содержание РВ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Требования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Методический пакет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Расширение круга </a:t>
            </a:r>
            <a:endParaRPr lang="en-US" altLang="zh-CN" sz="1200" b="1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99" name="TextBox 49"/>
          <p:cNvSpPr txBox="1"/>
          <p:nvPr/>
        </p:nvSpPr>
        <p:spPr>
          <a:xfrm>
            <a:off x="3324242" y="4807545"/>
            <a:ext cx="3354523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Экспертно-аналитический этап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Условия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Календарь  </a:t>
            </a:r>
          </a:p>
          <a:p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Анализ</a:t>
            </a:r>
          </a:p>
          <a:p>
            <a:r>
              <a:rPr lang="ru-RU" altLang="zh-CN" sz="1200" b="1" dirty="0" err="1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Фиксацция</a:t>
            </a:r>
            <a:r>
              <a:rPr lang="ru-RU" altLang="zh-CN" sz="1200" b="1" dirty="0">
                <a:solidFill>
                  <a:schemeClr val="bg1"/>
                </a:solidFill>
                <a:latin typeface="Batang"/>
                <a:ea typeface="微软雅黑" panose="020B0503020204020204" pitchFamily="34" charset="-122"/>
                <a:sym typeface="Batang"/>
              </a:rPr>
              <a:t> проблем </a:t>
            </a:r>
            <a:endParaRPr lang="en-US" altLang="zh-CN" sz="933" dirty="0">
              <a:solidFill>
                <a:schemeClr val="bg1"/>
              </a:solidFill>
              <a:latin typeface="Batang"/>
              <a:ea typeface="微软雅黑" panose="020B0503020204020204" pitchFamily="34" charset="-122"/>
              <a:sym typeface="Batang"/>
            </a:endParaRPr>
          </a:p>
        </p:txBody>
      </p:sp>
      <p:sp>
        <p:nvSpPr>
          <p:cNvPr id="100" name="TextBox 78"/>
          <p:cNvSpPr txBox="1"/>
          <p:nvPr/>
        </p:nvSpPr>
        <p:spPr>
          <a:xfrm>
            <a:off x="7738414" y="5391063"/>
            <a:ext cx="688009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1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1" name="TextBox 80"/>
          <p:cNvSpPr txBox="1"/>
          <p:nvPr/>
        </p:nvSpPr>
        <p:spPr>
          <a:xfrm>
            <a:off x="6918951" y="3965814"/>
            <a:ext cx="478972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2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2" name="TextBox 82"/>
          <p:cNvSpPr txBox="1"/>
          <p:nvPr/>
        </p:nvSpPr>
        <p:spPr>
          <a:xfrm>
            <a:off x="5901830" y="2412851"/>
            <a:ext cx="688009" cy="53194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ts val="1733"/>
              </a:lnSpc>
            </a:pPr>
            <a:r>
              <a:rPr lang="en-US" altLang="zh-CN" sz="5867" spc="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sym typeface="Batang"/>
              </a:rPr>
              <a:t>3</a:t>
            </a:r>
          </a:p>
          <a:p>
            <a:pPr algn="ctr">
              <a:lnSpc>
                <a:spcPts val="1733"/>
              </a:lnSpc>
            </a:pPr>
            <a:endParaRPr lang="zh-CN" altLang="en-US" sz="2667" spc="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tang"/>
              <a:sym typeface="Batang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423693" y="1754850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2359188" y="3289837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307417" y="4732526"/>
            <a:ext cx="697745" cy="114022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2" name="矩形 111"/>
          <p:cNvSpPr/>
          <p:nvPr/>
        </p:nvSpPr>
        <p:spPr>
          <a:xfrm rot="10800000">
            <a:off x="5539476" y="1762136"/>
            <a:ext cx="293365" cy="113293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3" name="矩形 112"/>
          <p:cNvSpPr/>
          <p:nvPr/>
        </p:nvSpPr>
        <p:spPr>
          <a:xfrm rot="10800000">
            <a:off x="6499090" y="3242596"/>
            <a:ext cx="293365" cy="1142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sp>
        <p:nvSpPr>
          <p:cNvPr id="114" name="矩形 113"/>
          <p:cNvSpPr/>
          <p:nvPr/>
        </p:nvSpPr>
        <p:spPr>
          <a:xfrm rot="10800000">
            <a:off x="7028634" y="4744177"/>
            <a:ext cx="702815" cy="11424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23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Batang"/>
              <a:sym typeface="Batang"/>
            </a:endParaRPr>
          </a:p>
        </p:txBody>
      </p:sp>
      <p:pic>
        <p:nvPicPr>
          <p:cNvPr id="1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7543843" y="4427453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9878225" flipV="1">
            <a:off x="6504941" y="2978004"/>
            <a:ext cx="1517016" cy="17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5158" y="627206"/>
            <a:ext cx="473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Cambria Math" pitchFamily="18" charset="0"/>
              </a:rPr>
              <a:t>Что будем делать? </a:t>
            </a:r>
            <a:endParaRPr lang="zh-CN" altLang="en-US" sz="4000" b="1" dirty="0">
              <a:solidFill>
                <a:srgbClr val="92D050"/>
              </a:solidFill>
              <a:latin typeface="Mistral" panose="03090702030407020403" pitchFamily="66" charset="0"/>
            </a:endParaRPr>
          </a:p>
        </p:txBody>
      </p:sp>
      <p:pic>
        <p:nvPicPr>
          <p:cNvPr id="58" name="Рисунок 57" descr="C:\Users\Пользователь\Desktop\ЛОГО.jpg">
            <a:extLst>
              <a:ext uri="{FF2B5EF4-FFF2-40B4-BE49-F238E27FC236}">
                <a16:creationId xmlns:a16="http://schemas.microsoft.com/office/drawing/2014/main" id="{F7568783-6BE3-4E44-A742-4CF64D9FE65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9428428" y="519479"/>
            <a:ext cx="2033651" cy="21571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8B9D17C-6426-4FCE-B2B7-3BDCDCC6F642}"/>
              </a:ext>
            </a:extLst>
          </p:cNvPr>
          <p:cNvSpPr/>
          <p:nvPr/>
        </p:nvSpPr>
        <p:spPr>
          <a:xfrm>
            <a:off x="-81280" y="-149243"/>
            <a:ext cx="12344399" cy="645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60" name="Рисунок 59" descr="C:\Users\Пользователь\Desktop\ЛОГО.jpg">
            <a:extLst>
              <a:ext uri="{FF2B5EF4-FFF2-40B4-BE49-F238E27FC236}">
                <a16:creationId xmlns:a16="http://schemas.microsoft.com/office/drawing/2014/main" id="{459FC90D-2E90-4B28-8495-2B5ACDCE3D2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7" y="-149243"/>
            <a:ext cx="698855" cy="791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65" name="Freeform 89">
            <a:extLst>
              <a:ext uri="{FF2B5EF4-FFF2-40B4-BE49-F238E27FC236}">
                <a16:creationId xmlns:a16="http://schemas.microsoft.com/office/drawing/2014/main" id="{01D2AE03-0DDD-46EB-828E-0FF3C1886BEB}"/>
              </a:ext>
            </a:extLst>
          </p:cNvPr>
          <p:cNvSpPr>
            <a:spLocks noEditPoints="1"/>
          </p:cNvSpPr>
          <p:nvPr/>
        </p:nvSpPr>
        <p:spPr bwMode="black">
          <a:xfrm>
            <a:off x="8389173" y="4239374"/>
            <a:ext cx="628007" cy="404159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364856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1735" tIns="30867" rIns="61735" bIns="30867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66" name="组合 28">
            <a:extLst>
              <a:ext uri="{FF2B5EF4-FFF2-40B4-BE49-F238E27FC236}">
                <a16:creationId xmlns:a16="http://schemas.microsoft.com/office/drawing/2014/main" id="{FC43075E-EE82-4545-9CC6-36FE596227D9}"/>
              </a:ext>
            </a:extLst>
          </p:cNvPr>
          <p:cNvGrpSpPr/>
          <p:nvPr/>
        </p:nvGrpSpPr>
        <p:grpSpPr>
          <a:xfrm>
            <a:off x="7530039" y="2748737"/>
            <a:ext cx="641555" cy="595545"/>
            <a:chOff x="10116616" y="1869747"/>
            <a:chExt cx="1375218" cy="137521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7" name="椭圆 29">
              <a:extLst>
                <a:ext uri="{FF2B5EF4-FFF2-40B4-BE49-F238E27FC236}">
                  <a16:creationId xmlns:a16="http://schemas.microsoft.com/office/drawing/2014/main" id="{641C0194-A7FD-496E-B07F-6D1F7A95C5FC}"/>
                </a:ext>
              </a:extLst>
            </p:cNvPr>
            <p:cNvSpPr/>
            <p:nvPr/>
          </p:nvSpPr>
          <p:spPr>
            <a:xfrm>
              <a:off x="10116616" y="1869747"/>
              <a:ext cx="1375218" cy="1375218"/>
            </a:xfrm>
            <a:prstGeom prst="ellipse">
              <a:avLst/>
            </a:prstGeom>
            <a:noFill/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30">
              <a:extLst>
                <a:ext uri="{FF2B5EF4-FFF2-40B4-BE49-F238E27FC236}">
                  <a16:creationId xmlns:a16="http://schemas.microsoft.com/office/drawing/2014/main" id="{9366CC08-43CE-4AB5-BF0E-2157D0A144F3}"/>
                </a:ext>
              </a:extLst>
            </p:cNvPr>
            <p:cNvSpPr/>
            <p:nvPr/>
          </p:nvSpPr>
          <p:spPr>
            <a:xfrm>
              <a:off x="10746497" y="195174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31">
              <a:extLst>
                <a:ext uri="{FF2B5EF4-FFF2-40B4-BE49-F238E27FC236}">
                  <a16:creationId xmlns:a16="http://schemas.microsoft.com/office/drawing/2014/main" id="{BA816D4E-777C-4FE1-A1ED-E81E65EE5398}"/>
                </a:ext>
              </a:extLst>
            </p:cNvPr>
            <p:cNvSpPr/>
            <p:nvPr/>
          </p:nvSpPr>
          <p:spPr>
            <a:xfrm>
              <a:off x="10217185" y="249962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32">
              <a:extLst>
                <a:ext uri="{FF2B5EF4-FFF2-40B4-BE49-F238E27FC236}">
                  <a16:creationId xmlns:a16="http://schemas.microsoft.com/office/drawing/2014/main" id="{14CF64FA-3209-49D5-BEE6-78662F4DE79E}"/>
                </a:ext>
              </a:extLst>
            </p:cNvPr>
            <p:cNvSpPr/>
            <p:nvPr/>
          </p:nvSpPr>
          <p:spPr>
            <a:xfrm>
              <a:off x="11268744" y="249962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33">
              <a:extLst>
                <a:ext uri="{FF2B5EF4-FFF2-40B4-BE49-F238E27FC236}">
                  <a16:creationId xmlns:a16="http://schemas.microsoft.com/office/drawing/2014/main" id="{C4747BE3-91CC-4BF1-849B-E99807CA0301}"/>
                </a:ext>
              </a:extLst>
            </p:cNvPr>
            <p:cNvSpPr/>
            <p:nvPr/>
          </p:nvSpPr>
          <p:spPr>
            <a:xfrm>
              <a:off x="10746497" y="305213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7079B315-D4D0-4D70-B4AA-D836F6D72F69}"/>
                </a:ext>
              </a:extLst>
            </p:cNvPr>
            <p:cNvCxnSpPr/>
            <p:nvPr/>
          </p:nvCxnSpPr>
          <p:spPr>
            <a:xfrm>
              <a:off x="10798596" y="2116250"/>
              <a:ext cx="5630" cy="453804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35">
              <a:extLst>
                <a:ext uri="{FF2B5EF4-FFF2-40B4-BE49-F238E27FC236}">
                  <a16:creationId xmlns:a16="http://schemas.microsoft.com/office/drawing/2014/main" id="{31B2FA1B-0437-4210-9763-36272626379B}"/>
                </a:ext>
              </a:extLst>
            </p:cNvPr>
            <p:cNvCxnSpPr/>
            <p:nvPr/>
          </p:nvCxnSpPr>
          <p:spPr>
            <a:xfrm flipV="1">
              <a:off x="10438596" y="2563704"/>
              <a:ext cx="360000" cy="2"/>
            </a:xfrm>
            <a:prstGeom prst="line">
              <a:avLst/>
            </a:prstGeom>
            <a:ln w="15875">
              <a:solidFill>
                <a:schemeClr val="accent5">
                  <a:lumMod val="60000"/>
                  <a:lumOff val="40000"/>
                </a:schemeClr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19">
            <a:extLst>
              <a:ext uri="{FF2B5EF4-FFF2-40B4-BE49-F238E27FC236}">
                <a16:creationId xmlns:a16="http://schemas.microsoft.com/office/drawing/2014/main" id="{07CA63D5-6D61-42CC-9451-08A283D5ABF4}"/>
              </a:ext>
            </a:extLst>
          </p:cNvPr>
          <p:cNvGrpSpPr/>
          <p:nvPr/>
        </p:nvGrpSpPr>
        <p:grpSpPr>
          <a:xfrm>
            <a:off x="6635102" y="1301765"/>
            <a:ext cx="506645" cy="506645"/>
            <a:chOff x="1319543" y="1686014"/>
            <a:chExt cx="506645" cy="50664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6" name="椭圆 21">
              <a:extLst>
                <a:ext uri="{FF2B5EF4-FFF2-40B4-BE49-F238E27FC236}">
                  <a16:creationId xmlns:a16="http://schemas.microsoft.com/office/drawing/2014/main" id="{2D938A86-E531-4C9B-8CAF-1FDF2BBA1CCB}"/>
                </a:ext>
              </a:extLst>
            </p:cNvPr>
            <p:cNvSpPr/>
            <p:nvPr/>
          </p:nvSpPr>
          <p:spPr>
            <a:xfrm rot="2871423">
              <a:off x="1522201" y="1888672"/>
              <a:ext cx="101329" cy="101329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弧形 22">
              <a:extLst>
                <a:ext uri="{FF2B5EF4-FFF2-40B4-BE49-F238E27FC236}">
                  <a16:creationId xmlns:a16="http://schemas.microsoft.com/office/drawing/2014/main" id="{242DA7CC-ACB0-42FD-9C71-9A9FB7ACE8ED}"/>
                </a:ext>
              </a:extLst>
            </p:cNvPr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弧形 23">
              <a:extLst>
                <a:ext uri="{FF2B5EF4-FFF2-40B4-BE49-F238E27FC236}">
                  <a16:creationId xmlns:a16="http://schemas.microsoft.com/office/drawing/2014/main" id="{8B175639-3FF8-45FD-8148-F62BA774DD07}"/>
                </a:ext>
              </a:extLst>
            </p:cNvPr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弧形 24">
              <a:extLst>
                <a:ext uri="{FF2B5EF4-FFF2-40B4-BE49-F238E27FC236}">
                  <a16:creationId xmlns:a16="http://schemas.microsoft.com/office/drawing/2014/main" id="{C0CB2D50-D036-48AC-9D0F-1D283CBA70FC}"/>
                </a:ext>
              </a:extLst>
            </p:cNvPr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/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弧形 25">
              <a:extLst>
                <a:ext uri="{FF2B5EF4-FFF2-40B4-BE49-F238E27FC236}">
                  <a16:creationId xmlns:a16="http://schemas.microsoft.com/office/drawing/2014/main" id="{CC9A95EF-1A2F-474E-BE9D-A46DF1F8C7AE}"/>
                </a:ext>
              </a:extLst>
            </p:cNvPr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>
                <a:gd name="adj1" fmla="val 5326050"/>
                <a:gd name="adj2" fmla="val 10634375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弧形 26">
              <a:extLst>
                <a:ext uri="{FF2B5EF4-FFF2-40B4-BE49-F238E27FC236}">
                  <a16:creationId xmlns:a16="http://schemas.microsoft.com/office/drawing/2014/main" id="{D1C4D012-3C21-4CE5-9F46-D95DE88263EC}"/>
                </a:ext>
              </a:extLst>
            </p:cNvPr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>
                <a:gd name="adj1" fmla="val 5299373"/>
                <a:gd name="adj2" fmla="val 10617012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弧形 27">
              <a:extLst>
                <a:ext uri="{FF2B5EF4-FFF2-40B4-BE49-F238E27FC236}">
                  <a16:creationId xmlns:a16="http://schemas.microsoft.com/office/drawing/2014/main" id="{D92DC161-E888-4CE5-8B5A-D261CFE919D6}"/>
                </a:ext>
              </a:extLst>
            </p:cNvPr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>
                <a:gd name="adj1" fmla="val 5198408"/>
                <a:gd name="adj2" fmla="val 10677568"/>
              </a:avLst>
            </a:prstGeom>
            <a:ln w="12700" cmpd="sng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9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4451917" y="1499137"/>
            <a:ext cx="3459462" cy="3459463"/>
            <a:chOff x="1801408" y="2944628"/>
            <a:chExt cx="2090618" cy="20906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48" name="椭圆 47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97583" y="3255275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1" name="椭圆 5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66548" y="407010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34759" y="407010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9" name="椭圆 58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00B05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344255" y="3255275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椭圆 62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324213" y="208624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993114" y="2086246"/>
            <a:ext cx="1021457" cy="1021457"/>
            <a:chOff x="1801408" y="2944628"/>
            <a:chExt cx="2090618" cy="2090618"/>
          </a:xfrm>
          <a:effectLst>
            <a:outerShdw blurRad="1905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1" name="椭圆 70"/>
            <p:cNvSpPr/>
            <p:nvPr/>
          </p:nvSpPr>
          <p:spPr>
            <a:xfrm>
              <a:off x="1801408" y="2944628"/>
              <a:ext cx="2090618" cy="209061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842427" y="2985647"/>
              <a:ext cx="2008580" cy="2008580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2069880" y="3213100"/>
              <a:ext cx="1553674" cy="155367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6" name="Rectangle 23"/>
          <p:cNvSpPr/>
          <p:nvPr/>
        </p:nvSpPr>
        <p:spPr>
          <a:xfrm>
            <a:off x="425040" y="2400847"/>
            <a:ext cx="340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Готовый к использованию он-лайн инструмент </a:t>
            </a:r>
            <a:endParaRPr lang="en-GB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9" name="Rectangle 23"/>
          <p:cNvSpPr/>
          <p:nvPr/>
        </p:nvSpPr>
        <p:spPr>
          <a:xfrm>
            <a:off x="379105" y="3213853"/>
            <a:ext cx="3338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4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Подготовленную г</a:t>
            </a:r>
            <a:r>
              <a:rPr lang="ru-RU" sz="1400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руппу педагогов</a:t>
            </a:r>
          </a:p>
        </p:txBody>
      </p:sp>
      <p:sp>
        <p:nvSpPr>
          <p:cNvPr id="82" name="Rectangle 23"/>
          <p:cNvSpPr/>
          <p:nvPr/>
        </p:nvSpPr>
        <p:spPr>
          <a:xfrm>
            <a:off x="419983" y="4276732"/>
            <a:ext cx="340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Готовая к использованию картотека  дидактических материалов, игр по речевому воспитанию дошкольников </a:t>
            </a:r>
            <a:endParaRPr lang="en-GB" altLang="zh-CN" sz="1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8700641" y="4450990"/>
            <a:ext cx="3459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Методические материалы по созданию педагогических условий, развивающей предметно-пространственной среды, обеспечивающей речевой воспитание дошкольников</a:t>
            </a:r>
            <a:endParaRPr lang="en-GB" altLang="zh-CN" sz="14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88" name="Rectangle 23"/>
          <p:cNvSpPr/>
          <p:nvPr/>
        </p:nvSpPr>
        <p:spPr>
          <a:xfrm>
            <a:off x="8730586" y="3260355"/>
            <a:ext cx="3429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Разработанное содержание образовательной деятельности по развитию связной речи</a:t>
            </a:r>
            <a:endParaRPr lang="en-GB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91" name="Rectangle 23"/>
          <p:cNvSpPr/>
          <p:nvPr/>
        </p:nvSpPr>
        <p:spPr>
          <a:xfrm>
            <a:off x="8700641" y="1550298"/>
            <a:ext cx="3429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В пилотных группах созданные педагогические условия, развивающая предметно-пространственная среда, обеспечивающая качественное   речевое воспитание дошкольников </a:t>
            </a:r>
            <a:endParaRPr lang="en-GB" altLang="zh-CN" sz="14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5D5224A-A56C-4E85-8E81-91568C27FF6B}"/>
              </a:ext>
            </a:extLst>
          </p:cNvPr>
          <p:cNvSpPr/>
          <p:nvPr/>
        </p:nvSpPr>
        <p:spPr>
          <a:xfrm>
            <a:off x="-81280" y="-70998"/>
            <a:ext cx="12344399" cy="928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93" name="Рисунок 92" descr="C:\Users\Пользователь\Desktop\ЛОГО.jpg">
            <a:extLst>
              <a:ext uri="{FF2B5EF4-FFF2-40B4-BE49-F238E27FC236}">
                <a16:creationId xmlns:a16="http://schemas.microsoft.com/office/drawing/2014/main" id="{D5D6E975-5231-4CF2-890A-4979F40EBEB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187996" y="-149244"/>
            <a:ext cx="1097873" cy="11339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3CA228A-C5AC-4424-AD4D-BCC72252B480}"/>
              </a:ext>
            </a:extLst>
          </p:cNvPr>
          <p:cNvSpPr/>
          <p:nvPr/>
        </p:nvSpPr>
        <p:spPr>
          <a:xfrm>
            <a:off x="-81280" y="6119312"/>
            <a:ext cx="12344399" cy="835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9784FD6-8347-4D95-9838-B5E79CA2CB59}"/>
              </a:ext>
            </a:extLst>
          </p:cNvPr>
          <p:cNvSpPr txBox="1"/>
          <p:nvPr/>
        </p:nvSpPr>
        <p:spPr>
          <a:xfrm>
            <a:off x="297473" y="1095398"/>
            <a:ext cx="3728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sz="4000" b="1" dirty="0">
                <a:solidFill>
                  <a:srgbClr val="92D050"/>
                </a:solidFill>
                <a:latin typeface="Mistral" panose="03090702030407020403" pitchFamily="66" charset="0"/>
                <a:ea typeface="Cambria Math" pitchFamily="18" charset="0"/>
              </a:rPr>
              <a:t>Что получим? </a:t>
            </a:r>
            <a:endParaRPr lang="zh-CN" altLang="en-US" sz="4000" b="1" dirty="0">
              <a:solidFill>
                <a:srgbClr val="92D05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365356" y="1730931"/>
            <a:ext cx="1894173" cy="1584384"/>
          </a:xfrm>
          <a:prstGeom prst="parallelogram">
            <a:avLst>
              <a:gd name="adj" fmla="val 52253"/>
            </a:avLst>
          </a:prstGeom>
          <a:gradFill flip="none" rotWithShape="1">
            <a:gsLst>
              <a:gs pos="100000">
                <a:srgbClr val="DA4637"/>
              </a:gs>
              <a:gs pos="0">
                <a:srgbClr val="BE321E"/>
              </a:gs>
              <a:gs pos="40000">
                <a:srgbClr val="F55A50">
                  <a:alpha val="7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平行四边形 16"/>
          <p:cNvSpPr/>
          <p:nvPr/>
        </p:nvSpPr>
        <p:spPr>
          <a:xfrm>
            <a:off x="2013842" y="2523123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100000">
                <a:srgbClr val="504E44"/>
              </a:gs>
              <a:gs pos="0">
                <a:srgbClr val="505046"/>
              </a:gs>
              <a:gs pos="40000">
                <a:srgbClr val="504B41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平行四边形 17"/>
          <p:cNvSpPr/>
          <p:nvPr/>
        </p:nvSpPr>
        <p:spPr>
          <a:xfrm>
            <a:off x="2651639" y="3315315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2000">
                <a:srgbClr val="A6A5A0"/>
              </a:gs>
              <a:gs pos="100000">
                <a:srgbClr val="98958C"/>
              </a:gs>
              <a:gs pos="40000">
                <a:srgbClr val="B4B4B4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平行四边形 18"/>
          <p:cNvSpPr/>
          <p:nvPr/>
        </p:nvSpPr>
        <p:spPr>
          <a:xfrm>
            <a:off x="3304870" y="4107507"/>
            <a:ext cx="1894173" cy="1584384"/>
          </a:xfrm>
          <a:prstGeom prst="parallelogram">
            <a:avLst>
              <a:gd name="adj" fmla="val 52253"/>
            </a:avLst>
          </a:prstGeom>
          <a:gradFill>
            <a:gsLst>
              <a:gs pos="0">
                <a:srgbClr val="4FC0CC"/>
              </a:gs>
              <a:gs pos="100000">
                <a:srgbClr val="39B8C5"/>
              </a:gs>
              <a:gs pos="40000">
                <a:srgbClr val="64C8D2">
                  <a:alpha val="6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527383" y="2396991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623394" y="3189183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1245297" y="2455497"/>
            <a:ext cx="3888000" cy="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719405" y="3981375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815415" y="4773567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900858" y="5565759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759391" y="2560211"/>
            <a:ext cx="675527" cy="675527"/>
            <a:chOff x="1319543" y="1686014"/>
            <a:chExt cx="506645" cy="50664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椭圆 21"/>
            <p:cNvSpPr/>
            <p:nvPr/>
          </p:nvSpPr>
          <p:spPr>
            <a:xfrm rot="2871423">
              <a:off x="1522201" y="1888672"/>
              <a:ext cx="101329" cy="101329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弧形 22"/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弧形 23"/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弧形 24"/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弧形 25"/>
            <p:cNvSpPr/>
            <p:nvPr/>
          </p:nvSpPr>
          <p:spPr>
            <a:xfrm rot="2871423">
              <a:off x="1420872" y="1787343"/>
              <a:ext cx="303987" cy="303987"/>
            </a:xfrm>
            <a:prstGeom prst="arc">
              <a:avLst>
                <a:gd name="adj1" fmla="val 5326050"/>
                <a:gd name="adj2" fmla="val 10634375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弧形 26"/>
            <p:cNvSpPr/>
            <p:nvPr/>
          </p:nvSpPr>
          <p:spPr>
            <a:xfrm rot="2871423">
              <a:off x="1370208" y="1736679"/>
              <a:ext cx="405316" cy="405316"/>
            </a:xfrm>
            <a:prstGeom prst="arc">
              <a:avLst>
                <a:gd name="adj1" fmla="val 5299373"/>
                <a:gd name="adj2" fmla="val 10617012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弧形 27"/>
            <p:cNvSpPr/>
            <p:nvPr/>
          </p:nvSpPr>
          <p:spPr>
            <a:xfrm rot="2871423">
              <a:off x="1319543" y="1686014"/>
              <a:ext cx="506645" cy="506645"/>
            </a:xfrm>
            <a:prstGeom prst="arc">
              <a:avLst>
                <a:gd name="adj1" fmla="val 5198408"/>
                <a:gd name="adj2" fmla="val 10677568"/>
              </a:avLst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416564" y="3394403"/>
            <a:ext cx="550813" cy="550813"/>
            <a:chOff x="10116616" y="1869747"/>
            <a:chExt cx="1375218" cy="137521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0" name="椭圆 29"/>
            <p:cNvSpPr/>
            <p:nvPr/>
          </p:nvSpPr>
          <p:spPr>
            <a:xfrm>
              <a:off x="10116616" y="1869747"/>
              <a:ext cx="1375218" cy="137521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746497" y="195174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217185" y="249962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268744" y="2499627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746497" y="3052138"/>
              <a:ext cx="115455" cy="115455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0798596" y="2116250"/>
              <a:ext cx="5630" cy="453804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0438596" y="2563704"/>
              <a:ext cx="360000" cy="2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132584" y="4140557"/>
            <a:ext cx="624000" cy="576000"/>
            <a:chOff x="9756576" y="1288324"/>
            <a:chExt cx="1586854" cy="200350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8" name="圆角矩形 37"/>
            <p:cNvSpPr/>
            <p:nvPr/>
          </p:nvSpPr>
          <p:spPr>
            <a:xfrm>
              <a:off x="10359467" y="2820142"/>
              <a:ext cx="381068" cy="127021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422966" y="3130514"/>
              <a:ext cx="254075" cy="161316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388002" y="2975327"/>
              <a:ext cx="323999" cy="127021"/>
            </a:xfrm>
            <a:prstGeom prst="round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9756576" y="1570987"/>
              <a:ext cx="288453" cy="223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1054978" y="1590032"/>
              <a:ext cx="288452" cy="2040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550007" y="1288324"/>
              <a:ext cx="0" cy="301707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圆角矩形 66"/>
            <p:cNvSpPr/>
            <p:nvPr/>
          </p:nvSpPr>
          <p:spPr>
            <a:xfrm>
              <a:off x="10045029" y="1681611"/>
              <a:ext cx="1009948" cy="1073456"/>
            </a:xfrm>
            <a:custGeom>
              <a:avLst/>
              <a:gdLst/>
              <a:ahLst/>
              <a:cxnLst/>
              <a:rect l="l" t="t" r="r" b="b"/>
              <a:pathLst>
                <a:path w="286232" h="304231">
                  <a:moveTo>
                    <a:pt x="143116" y="0"/>
                  </a:moveTo>
                  <a:cubicBezTo>
                    <a:pt x="222157" y="0"/>
                    <a:pt x="286232" y="64075"/>
                    <a:pt x="286232" y="143116"/>
                  </a:cubicBezTo>
                  <a:cubicBezTo>
                    <a:pt x="286232" y="204128"/>
                    <a:pt x="248053" y="256223"/>
                    <a:pt x="193959" y="275967"/>
                  </a:cubicBezTo>
                  <a:lnTo>
                    <a:pt x="193959" y="298231"/>
                  </a:lnTo>
                  <a:cubicBezTo>
                    <a:pt x="193959" y="301545"/>
                    <a:pt x="191273" y="304231"/>
                    <a:pt x="187959" y="304231"/>
                  </a:cubicBezTo>
                  <a:lnTo>
                    <a:pt x="91959" y="304231"/>
                  </a:lnTo>
                  <a:cubicBezTo>
                    <a:pt x="88645" y="304231"/>
                    <a:pt x="85959" y="301545"/>
                    <a:pt x="85959" y="298231"/>
                  </a:cubicBezTo>
                  <a:lnTo>
                    <a:pt x="85959" y="274231"/>
                  </a:lnTo>
                  <a:lnTo>
                    <a:pt x="86092" y="274098"/>
                  </a:lnTo>
                  <a:cubicBezTo>
                    <a:pt x="35372" y="252309"/>
                    <a:pt x="0" y="201843"/>
                    <a:pt x="0" y="143116"/>
                  </a:cubicBezTo>
                  <a:cubicBezTo>
                    <a:pt x="0" y="64075"/>
                    <a:pt x="64075" y="0"/>
                    <a:pt x="143116" y="0"/>
                  </a:cubicBezTo>
                  <a:close/>
                </a:path>
              </a:pathLst>
            </a:cu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11054977" y="2497747"/>
              <a:ext cx="288453" cy="22304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9756576" y="2502236"/>
              <a:ext cx="288454" cy="21855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637429" y="4989759"/>
            <a:ext cx="624000" cy="576000"/>
            <a:chOff x="4274149" y="4104491"/>
            <a:chExt cx="595703" cy="565393"/>
          </a:xfrm>
        </p:grpSpPr>
        <p:grpSp>
          <p:nvGrpSpPr>
            <p:cNvPr id="48" name="组合 47"/>
            <p:cNvGrpSpPr/>
            <p:nvPr/>
          </p:nvGrpSpPr>
          <p:grpSpPr>
            <a:xfrm>
              <a:off x="4274149" y="4165884"/>
              <a:ext cx="595703" cy="504000"/>
              <a:chOff x="13212960" y="2833360"/>
              <a:chExt cx="936104" cy="792000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50" name="矩形 49"/>
              <p:cNvSpPr/>
              <p:nvPr/>
            </p:nvSpPr>
            <p:spPr>
              <a:xfrm>
                <a:off x="13212960" y="3373360"/>
                <a:ext cx="144016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3476989" y="3229360"/>
                <a:ext cx="144016" cy="39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4005048" y="2833360"/>
                <a:ext cx="144016" cy="79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741018" y="3121360"/>
                <a:ext cx="144016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4279106" y="4104491"/>
              <a:ext cx="499099" cy="367497"/>
            </a:xfrm>
            <a:custGeom>
              <a:avLst/>
              <a:gdLst>
                <a:gd name="connsiteX0" fmla="*/ 0 w 416719"/>
                <a:gd name="connsiteY0" fmla="*/ 302419 h 302419"/>
                <a:gd name="connsiteX1" fmla="*/ 269082 w 416719"/>
                <a:gd name="connsiteY1" fmla="*/ 166687 h 302419"/>
                <a:gd name="connsiteX2" fmla="*/ 416719 w 416719"/>
                <a:gd name="connsiteY2" fmla="*/ 0 h 302419"/>
                <a:gd name="connsiteX3" fmla="*/ 416719 w 416719"/>
                <a:gd name="connsiteY3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6719" h="302419">
                  <a:moveTo>
                    <a:pt x="0" y="302419"/>
                  </a:moveTo>
                  <a:cubicBezTo>
                    <a:pt x="99814" y="259754"/>
                    <a:pt x="199629" y="217090"/>
                    <a:pt x="269082" y="166687"/>
                  </a:cubicBezTo>
                  <a:cubicBezTo>
                    <a:pt x="338535" y="116284"/>
                    <a:pt x="416719" y="0"/>
                    <a:pt x="416719" y="0"/>
                  </a:cubicBezTo>
                  <a:lnTo>
                    <a:pt x="416719" y="0"/>
                  </a:lnTo>
                </a:path>
              </a:pathLst>
            </a:custGeom>
            <a:ln w="15875">
              <a:solidFill>
                <a:schemeClr val="bg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431373" y="1604799"/>
            <a:ext cx="10390287" cy="12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矩形 55"/>
          <p:cNvSpPr/>
          <p:nvPr/>
        </p:nvSpPr>
        <p:spPr>
          <a:xfrm>
            <a:off x="2111645" y="1680760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01</a:t>
            </a:r>
          </a:p>
        </p:txBody>
      </p:sp>
      <p:sp>
        <p:nvSpPr>
          <p:cNvPr id="61" name="矩形 60"/>
          <p:cNvSpPr/>
          <p:nvPr/>
        </p:nvSpPr>
        <p:spPr>
          <a:xfrm>
            <a:off x="2727805" y="246262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02</a:t>
            </a:r>
          </a:p>
        </p:txBody>
      </p:sp>
      <p:sp>
        <p:nvSpPr>
          <p:cNvPr id="64" name="矩形 63"/>
          <p:cNvSpPr/>
          <p:nvPr/>
        </p:nvSpPr>
        <p:spPr>
          <a:xfrm>
            <a:off x="3386533" y="324936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03</a:t>
            </a:r>
          </a:p>
        </p:txBody>
      </p:sp>
      <p:sp>
        <p:nvSpPr>
          <p:cNvPr id="67" name="矩形 66"/>
          <p:cNvSpPr/>
          <p:nvPr/>
        </p:nvSpPr>
        <p:spPr>
          <a:xfrm>
            <a:off x="4056536" y="4016066"/>
            <a:ext cx="75212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>
                <a:solidFill>
                  <a:schemeClr val="bg1"/>
                </a:solidFill>
                <a:latin typeface="Algerian" pitchFamily="82" charset="0"/>
              </a:rPr>
              <a:t>04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5851" y="1682155"/>
            <a:ext cx="795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3 ноутбуков – 150,0 тыс. руб.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Интернет-связи 36,0 тыс.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0949" y="2526994"/>
            <a:ext cx="7296496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учебного оборудования для создания предметно-развивающей среды – 450,0 тыс. руб.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42909" y="3323596"/>
            <a:ext cx="6840183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командировочных расходов и  гонорара привлеченных экспертов – 120,0 тыс. руб.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14501" y="4120198"/>
            <a:ext cx="6062084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129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мебели для создания предметно-развивающей среды – 300,0 тыс. руб.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09849" y="4837109"/>
            <a:ext cx="4845045" cy="9130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Algerian" pitchFamily="82" charset="0"/>
              </a:defRPr>
            </a:lvl1pPr>
          </a:lstStyle>
          <a:p>
            <a:r>
              <a:rPr lang="ru-RU" altLang="zh-CN" sz="2400" dirty="0">
                <a:solidFill>
                  <a:schemeClr val="accent6"/>
                </a:solidFill>
              </a:rPr>
              <a:t>ИТОГО:</a:t>
            </a:r>
            <a:r>
              <a:rPr lang="ru-RU" altLang="zh-CN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1256,0 тыс. </a:t>
            </a:r>
            <a:r>
              <a:rPr lang="ru-RU" sz="2400" b="1" dirty="0" err="1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r>
              <a:rPr lang="ru-RU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3 года 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7" r="7205" b="57679"/>
          <a:stretch/>
        </p:blipFill>
        <p:spPr bwMode="auto">
          <a:xfrm rot="10800000" flipV="1">
            <a:off x="673621" y="1667864"/>
            <a:ext cx="3888000" cy="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26E02DA6-81F0-4110-B09D-6ED9DA5E325B}"/>
              </a:ext>
            </a:extLst>
          </p:cNvPr>
          <p:cNvSpPr/>
          <p:nvPr/>
        </p:nvSpPr>
        <p:spPr>
          <a:xfrm>
            <a:off x="-81280" y="-70998"/>
            <a:ext cx="12344399" cy="851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МДОУ детский сад комбинированного вида № 34 </a:t>
            </a:r>
          </a:p>
        </p:txBody>
      </p:sp>
      <p:pic>
        <p:nvPicPr>
          <p:cNvPr id="81" name="Рисунок 80" descr="C:\Users\Пользователь\Desktop\ЛОГО.jpg">
            <a:extLst>
              <a:ext uri="{FF2B5EF4-FFF2-40B4-BE49-F238E27FC236}">
                <a16:creationId xmlns:a16="http://schemas.microsoft.com/office/drawing/2014/main" id="{4594FA41-FAF1-4229-ACBA-7D6C6104B61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 bwMode="auto">
          <a:xfrm>
            <a:off x="202003" y="-9172"/>
            <a:ext cx="698855" cy="791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82" name="Заголовок 8">
            <a:extLst>
              <a:ext uri="{FF2B5EF4-FFF2-40B4-BE49-F238E27FC236}">
                <a16:creationId xmlns:a16="http://schemas.microsoft.com/office/drawing/2014/main" id="{582FA0CA-5A19-449E-AAC5-B29D5BE183BB}"/>
              </a:ext>
            </a:extLst>
          </p:cNvPr>
          <p:cNvSpPr txBox="1">
            <a:spLocks/>
          </p:cNvSpPr>
          <p:nvPr/>
        </p:nvSpPr>
        <p:spPr>
          <a:xfrm>
            <a:off x="2781646" y="867326"/>
            <a:ext cx="8701446" cy="7053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6"/>
                </a:solidFill>
                <a:latin typeface="Mistral" panose="03090702030407020403" pitchFamily="66" charset="0"/>
              </a:rPr>
              <a:t>На какие цели необходимы ресурсы?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7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6778</TotalTime>
  <Words>557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Batang</vt:lpstr>
      <vt:lpstr>Microsoft YaHei</vt:lpstr>
      <vt:lpstr>Microsoft YaHei</vt:lpstr>
      <vt:lpstr>华文细黑</vt:lpstr>
      <vt:lpstr>Algerian</vt:lpstr>
      <vt:lpstr>Arial</vt:lpstr>
      <vt:lpstr>Arial Unicode MS</vt:lpstr>
      <vt:lpstr>Calibri</vt:lpstr>
      <vt:lpstr>Calibri Light</vt:lpstr>
      <vt:lpstr>Mistral</vt:lpstr>
      <vt:lpstr>Times New Roman</vt:lpstr>
      <vt:lpstr>Wingdings</vt:lpstr>
      <vt:lpstr>Тема Office</vt:lpstr>
      <vt:lpstr>Презентация PowerPoint</vt:lpstr>
      <vt:lpstr>Презентация PowerPoint</vt:lpstr>
      <vt:lpstr> Цель проекта разработка, описание и создание педагогических условий для комплексного развития образовательного и личностного потенциала дошкольника через инструменты речевого воспитания на основе комплексной оценки траектории развития ребенка дошкольного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Кузнецова</cp:lastModifiedBy>
  <cp:revision>75</cp:revision>
  <cp:lastPrinted>2021-01-18T06:09:45Z</cp:lastPrinted>
  <dcterms:created xsi:type="dcterms:W3CDTF">2020-07-28T17:41:50Z</dcterms:created>
  <dcterms:modified xsi:type="dcterms:W3CDTF">2021-01-21T09:52:36Z</dcterms:modified>
</cp:coreProperties>
</file>